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9" r:id="rId7"/>
    <p:sldId id="262" r:id="rId8"/>
    <p:sldId id="263" r:id="rId9"/>
    <p:sldId id="264" r:id="rId10"/>
    <p:sldId id="265" r:id="rId11"/>
    <p:sldId id="266" r:id="rId12"/>
    <p:sldId id="267" r:id="rId13"/>
    <p:sldId id="268" r:id="rId14"/>
    <p:sldId id="270" r:id="rId15"/>
    <p:sldId id="271" r:id="rId16"/>
    <p:sldId id="273" r:id="rId17"/>
    <p:sldId id="274" r:id="rId18"/>
    <p:sldId id="275" r:id="rId19"/>
    <p:sldId id="276" r:id="rId20"/>
    <p:sldId id="277" r:id="rId21"/>
    <p:sldId id="278" r:id="rId2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19" name="18 Marcador de pie de página"/>
          <p:cNvSpPr>
            <a:spLocks noGrp="1"/>
          </p:cNvSpPr>
          <p:nvPr>
            <p:ph type="ftr" sz="quarter" idx="11"/>
          </p:nvPr>
        </p:nvSpPr>
        <p:spPr/>
        <p:txBody>
          <a:bodyPr/>
          <a:lstStyle/>
          <a:p>
            <a:endParaRPr lang="es-MX" dirty="0"/>
          </a:p>
        </p:txBody>
      </p:sp>
      <p:sp>
        <p:nvSpPr>
          <p:cNvPr id="27" name="26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8" name="7 Marcador de pie de página"/>
          <p:cNvSpPr>
            <a:spLocks noGrp="1"/>
          </p:cNvSpPr>
          <p:nvPr>
            <p:ph type="ftr" sz="quarter" idx="11"/>
          </p:nvPr>
        </p:nvSpPr>
        <p:spPr/>
        <p:txBody>
          <a:bodyPr/>
          <a:lstStyle/>
          <a:p>
            <a:endParaRPr lang="es-MX" dirty="0"/>
          </a:p>
        </p:txBody>
      </p:sp>
      <p:sp>
        <p:nvSpPr>
          <p:cNvPr id="9" name="8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8" name="7 Marcador de número de diapositiva"/>
          <p:cNvSpPr>
            <a:spLocks noGrp="1"/>
          </p:cNvSpPr>
          <p:nvPr>
            <p:ph type="sldNum" sz="quarter" idx="11"/>
          </p:nvPr>
        </p:nvSpPr>
        <p:spPr/>
        <p:txBody>
          <a:bodyPr/>
          <a:lstStyle/>
          <a:p>
            <a:fld id="{311684B5-6D1C-43AB-A22E-4D83D80D3F61}" type="slidenum">
              <a:rPr lang="es-MX" smtClean="0"/>
              <a:pPr/>
              <a:t>‹Nº›</a:t>
            </a:fld>
            <a:endParaRPr lang="es-MX" dirty="0"/>
          </a:p>
        </p:txBody>
      </p:sp>
      <p:sp>
        <p:nvSpPr>
          <p:cNvPr id="9" name="8 Marcador de pie de página"/>
          <p:cNvSpPr>
            <a:spLocks noGrp="1"/>
          </p:cNvSpPr>
          <p:nvPr>
            <p:ph type="ftr" sz="quarter" idx="12"/>
          </p:nvPr>
        </p:nvSpPr>
        <p:spPr/>
        <p:txBody>
          <a:bodyPr/>
          <a:lstStyle/>
          <a:p>
            <a:endParaRPr lang="es-MX"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3" name="2 Marcador de pie de página"/>
          <p:cNvSpPr>
            <a:spLocks noGrp="1"/>
          </p:cNvSpPr>
          <p:nvPr>
            <p:ph type="ftr" sz="quarter" idx="11"/>
          </p:nvPr>
        </p:nvSpPr>
        <p:spPr/>
        <p:txBody>
          <a:bodyPr/>
          <a:lstStyle/>
          <a:p>
            <a:endParaRPr lang="es-MX" dirty="0"/>
          </a:p>
        </p:txBody>
      </p:sp>
      <p:sp>
        <p:nvSpPr>
          <p:cNvPr id="4" name="3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a:xfrm>
            <a:off x="8156448" y="6422064"/>
            <a:ext cx="762000" cy="365125"/>
          </a:xfrm>
        </p:spPr>
        <p:txBody>
          <a:bodyPr/>
          <a:lstStyle/>
          <a:p>
            <a:fld id="{311684B5-6D1C-43AB-A22E-4D83D80D3F61}" type="slidenum">
              <a:rPr lang="es-MX" smtClean="0"/>
              <a:pPr/>
              <a:t>‹Nº›</a:t>
            </a:fld>
            <a:endParaRPr lang="es-MX"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4068785F-42B7-4E39-BEED-63D114DA007F}" type="datetimeFigureOut">
              <a:rPr lang="es-MX" smtClean="0"/>
              <a:pPr/>
              <a:t>27/11/2014</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068785F-42B7-4E39-BEED-63D114DA007F}" type="datetimeFigureOut">
              <a:rPr lang="es-MX" smtClean="0"/>
              <a:pPr/>
              <a:t>27/11/2014</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311684B5-6D1C-43AB-A22E-4D83D80D3F61}" type="slidenum">
              <a:rPr lang="es-MX" smtClean="0"/>
              <a:pPr/>
              <a:t>‹Nº›</a:t>
            </a:fld>
            <a:endParaRPr lang="es-MX"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4068785F-42B7-4E39-BEED-63D114DA007F}" type="datetimeFigureOut">
              <a:rPr lang="es-MX" smtClean="0"/>
              <a:pPr/>
              <a:t>27/11/2014</a:t>
            </a:fld>
            <a:endParaRPr lang="es-MX" dirty="0"/>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MX" dirty="0"/>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311684B5-6D1C-43AB-A22E-4D83D80D3F61}" type="slidenum">
              <a:rPr lang="es-MX" smtClean="0"/>
              <a:pPr/>
              <a:t>‹Nº›</a:t>
            </a:fld>
            <a:endParaRPr lang="es-MX"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fisicanet.com.ar/fisica/electrodinamica/ap16_aplicaciones_del_fenomeno_de_la_in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15616" y="0"/>
            <a:ext cx="6984776" cy="1584176"/>
          </a:xfrm>
        </p:spPr>
        <p:txBody>
          <a:bodyPr>
            <a:normAutofit/>
          </a:bodyPr>
          <a:lstStyle/>
          <a:p>
            <a:pPr algn="ctr"/>
            <a:r>
              <a:rPr lang="es-MX" sz="4800" dirty="0" smtClean="0"/>
              <a:t>CORRIENTE ALTERNA VS CORRIENTE CONTINUA</a:t>
            </a:r>
            <a:endParaRPr lang="es-MX" sz="4800" dirty="0"/>
          </a:p>
        </p:txBody>
      </p:sp>
      <p:sp>
        <p:nvSpPr>
          <p:cNvPr id="3" name="2 Subtítulo"/>
          <p:cNvSpPr>
            <a:spLocks noGrp="1"/>
          </p:cNvSpPr>
          <p:nvPr>
            <p:ph type="subTitle" idx="1"/>
          </p:nvPr>
        </p:nvSpPr>
        <p:spPr>
          <a:xfrm>
            <a:off x="1403648" y="5105400"/>
            <a:ext cx="6480048" cy="1752600"/>
          </a:xfrm>
        </p:spPr>
        <p:txBody>
          <a:bodyPr/>
          <a:lstStyle/>
          <a:p>
            <a:pPr algn="ctr"/>
            <a:r>
              <a:rPr lang="es-MX" sz="1800" dirty="0" smtClean="0"/>
              <a:t>EQUIPO: “LOS CARAVEOS”</a:t>
            </a:r>
          </a:p>
          <a:p>
            <a:pPr algn="ctr"/>
            <a:r>
              <a:rPr lang="es-MX" sz="1800" dirty="0" smtClean="0"/>
              <a:t>INTEGRANTES</a:t>
            </a:r>
          </a:p>
          <a:p>
            <a:endParaRPr lang="es-MX" dirty="0"/>
          </a:p>
        </p:txBody>
      </p:sp>
      <p:pic>
        <p:nvPicPr>
          <p:cNvPr id="9" name="8 Imagen" descr="N.Tesla.JPG"/>
          <p:cNvPicPr>
            <a:picLocks noChangeAspect="1"/>
          </p:cNvPicPr>
          <p:nvPr/>
        </p:nvPicPr>
        <p:blipFill>
          <a:blip r:embed="rId2" cstate="print"/>
          <a:stretch>
            <a:fillRect/>
          </a:stretch>
        </p:blipFill>
        <p:spPr>
          <a:xfrm>
            <a:off x="467544" y="1556792"/>
            <a:ext cx="1761649" cy="2304256"/>
          </a:xfrm>
          <a:prstGeom prst="rect">
            <a:avLst/>
          </a:prstGeom>
        </p:spPr>
      </p:pic>
      <p:pic>
        <p:nvPicPr>
          <p:cNvPr id="10" name="9 Imagen" descr="Thomas_Edison2-crop.jpg"/>
          <p:cNvPicPr>
            <a:picLocks noChangeAspect="1"/>
          </p:cNvPicPr>
          <p:nvPr/>
        </p:nvPicPr>
        <p:blipFill>
          <a:blip r:embed="rId3" cstate="print"/>
          <a:stretch>
            <a:fillRect/>
          </a:stretch>
        </p:blipFill>
        <p:spPr>
          <a:xfrm>
            <a:off x="6948264" y="1484784"/>
            <a:ext cx="1851634" cy="2304256"/>
          </a:xfrm>
          <a:prstGeom prst="rect">
            <a:avLst/>
          </a:prstGeom>
        </p:spPr>
      </p:pic>
      <p:pic>
        <p:nvPicPr>
          <p:cNvPr id="11" name="10 Imagen" descr="ALTERNA GRAFICA.JPG"/>
          <p:cNvPicPr>
            <a:picLocks noChangeAspect="1"/>
          </p:cNvPicPr>
          <p:nvPr/>
        </p:nvPicPr>
        <p:blipFill>
          <a:blip r:embed="rId4" cstate="print"/>
          <a:stretch>
            <a:fillRect/>
          </a:stretch>
        </p:blipFill>
        <p:spPr>
          <a:xfrm>
            <a:off x="1259632" y="2996952"/>
            <a:ext cx="2112235" cy="1584176"/>
          </a:xfrm>
          <a:prstGeom prst="rect">
            <a:avLst/>
          </a:prstGeom>
        </p:spPr>
      </p:pic>
      <p:pic>
        <p:nvPicPr>
          <p:cNvPr id="12" name="11 Imagen" descr="CONTINUA GRAFICA.JPG"/>
          <p:cNvPicPr>
            <a:picLocks noChangeAspect="1"/>
          </p:cNvPicPr>
          <p:nvPr/>
        </p:nvPicPr>
        <p:blipFill>
          <a:blip r:embed="rId5" cstate="print"/>
          <a:stretch>
            <a:fillRect/>
          </a:stretch>
        </p:blipFill>
        <p:spPr>
          <a:xfrm>
            <a:off x="5940152" y="3068960"/>
            <a:ext cx="1901011" cy="1512168"/>
          </a:xfrm>
          <a:prstGeom prst="rect">
            <a:avLst/>
          </a:prstGeom>
        </p:spPr>
      </p:pic>
      <p:sp>
        <p:nvSpPr>
          <p:cNvPr id="13" name="12 CuadroTexto"/>
          <p:cNvSpPr txBox="1"/>
          <p:nvPr/>
        </p:nvSpPr>
        <p:spPr>
          <a:xfrm>
            <a:off x="251520" y="4653136"/>
            <a:ext cx="3312368" cy="738664"/>
          </a:xfrm>
          <a:prstGeom prst="rect">
            <a:avLst/>
          </a:prstGeom>
          <a:noFill/>
        </p:spPr>
        <p:txBody>
          <a:bodyPr wrap="square" rtlCol="0">
            <a:spAutoFit/>
          </a:bodyPr>
          <a:lstStyle/>
          <a:p>
            <a:r>
              <a:rPr lang="es-MX" sz="1400" dirty="0" smtClean="0"/>
              <a:t>, (Imperio </a:t>
            </a:r>
            <a:r>
              <a:rPr lang="es-MX" sz="1400" dirty="0" smtClean="0"/>
              <a:t>austrohúngaro, actual Croacia, 10 de julio de 1856 – Nueva York, 7 de enero de 1943)</a:t>
            </a:r>
            <a:endParaRPr lang="es-MX" sz="1400" dirty="0"/>
          </a:p>
        </p:txBody>
      </p:sp>
      <p:sp>
        <p:nvSpPr>
          <p:cNvPr id="14" name="13 CuadroTexto"/>
          <p:cNvSpPr txBox="1"/>
          <p:nvPr/>
        </p:nvSpPr>
        <p:spPr>
          <a:xfrm>
            <a:off x="5724128" y="4797152"/>
            <a:ext cx="3419872" cy="307777"/>
          </a:xfrm>
          <a:prstGeom prst="rect">
            <a:avLst/>
          </a:prstGeom>
          <a:noFill/>
        </p:spPr>
        <p:txBody>
          <a:bodyPr wrap="square" rtlCol="0">
            <a:spAutoFit/>
          </a:bodyPr>
          <a:lstStyle/>
          <a:p>
            <a:r>
              <a:rPr lang="en-US" sz="1400" dirty="0" smtClean="0"/>
              <a:t>(February 11, 1847 – October 18, 1931)</a:t>
            </a:r>
            <a:endParaRPr lang="es-MX"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827584" y="2852936"/>
            <a:ext cx="7740352" cy="800219"/>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MX" sz="4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CORRIENTE CONTINUA</a:t>
            </a:r>
            <a:endParaRPr lang="es-MX" sz="4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075240" cy="778098"/>
          </a:xfrm>
        </p:spPr>
        <p:style>
          <a:lnRef idx="1">
            <a:schemeClr val="dk1"/>
          </a:lnRef>
          <a:fillRef idx="2">
            <a:schemeClr val="dk1"/>
          </a:fillRef>
          <a:effectRef idx="1">
            <a:schemeClr val="dk1"/>
          </a:effectRef>
          <a:fontRef idx="minor">
            <a:schemeClr val="dk1"/>
          </a:fontRef>
        </p:style>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INTRODUCCION</a:t>
            </a:r>
            <a:endParaRPr lang="es-MX" b="1" dirty="0">
              <a:ln w="50800"/>
              <a:solidFill>
                <a:schemeClr val="bg1">
                  <a:shade val="50000"/>
                </a:schemeClr>
              </a:solidFill>
            </a:endParaRPr>
          </a:p>
        </p:txBody>
      </p:sp>
      <p:sp>
        <p:nvSpPr>
          <p:cNvPr id="3" name="2 Marcador de contenido"/>
          <p:cNvSpPr>
            <a:spLocks noGrp="1"/>
          </p:cNvSpPr>
          <p:nvPr>
            <p:ph idx="1"/>
          </p:nvPr>
        </p:nvSpPr>
        <p:spPr>
          <a:xfrm>
            <a:off x="251520" y="1600200"/>
            <a:ext cx="8640960" cy="4525963"/>
          </a:xfrm>
        </p:spPr>
        <p:txBody>
          <a:bodyPr>
            <a:normAutofit/>
          </a:bodyPr>
          <a:lstStyle/>
          <a:p>
            <a:pPr>
              <a:buNone/>
            </a:pPr>
            <a:r>
              <a:rPr lang="es-MX" sz="2000" dirty="0" smtClean="0"/>
              <a:t>La corriente directa (CD) o corriente continua (CC) es aquella cuyas cargas eléctricas o electrones fluyen siempre en el mismo sentido en un circuito eléctrico cerrado, moviéndose del polo negativo hacia el polo positivo de una fuente de fuerza electromotriz (FEM), tal como ocurre en las baterías, las dinamos o en cualquier otra fuente generadora de ese tipo de corriente eléctrica.</a:t>
            </a:r>
            <a:r>
              <a:rPr lang="es-MX" sz="2000" dirty="0" smtClean="0"/>
              <a:t/>
            </a:r>
            <a:br>
              <a:rPr lang="es-MX" sz="2000" dirty="0" smtClean="0"/>
            </a:br>
            <a:endParaRPr lang="es-MX" sz="2000" dirty="0" smtClean="0"/>
          </a:p>
          <a:p>
            <a:pPr>
              <a:buNone/>
            </a:pPr>
            <a:endParaRPr lang="es-MX" dirty="0"/>
          </a:p>
        </p:txBody>
      </p:sp>
      <p:pic>
        <p:nvPicPr>
          <p:cNvPr id="4" name="3 Imagen" descr="CONTINUA GRAFICA.JPG"/>
          <p:cNvPicPr>
            <a:picLocks noChangeAspect="1"/>
          </p:cNvPicPr>
          <p:nvPr/>
        </p:nvPicPr>
        <p:blipFill>
          <a:blip r:embed="rId2" cstate="print"/>
          <a:stretch>
            <a:fillRect/>
          </a:stretch>
        </p:blipFill>
        <p:spPr>
          <a:xfrm>
            <a:off x="2843808" y="3656480"/>
            <a:ext cx="3528392" cy="280667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859216" cy="778098"/>
          </a:xfrm>
        </p:spPr>
        <p:style>
          <a:lnRef idx="1">
            <a:schemeClr val="dk1"/>
          </a:lnRef>
          <a:fillRef idx="2">
            <a:schemeClr val="dk1"/>
          </a:fillRef>
          <a:effectRef idx="1">
            <a:schemeClr val="dk1"/>
          </a:effectRef>
          <a:fontRef idx="minor">
            <a:schemeClr val="dk1"/>
          </a:fontRef>
        </p:style>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a:r>
              <a:rPr lang="es-MX" sz="4100" b="1" dirty="0" smtClean="0">
                <a:ln w="50800"/>
                <a:solidFill>
                  <a:schemeClr val="bg1">
                    <a:shade val="50000"/>
                  </a:schemeClr>
                </a:solidFill>
              </a:rPr>
              <a:t>DESCUBRIMIENTO</a:t>
            </a:r>
            <a:endParaRPr lang="es-MX" sz="4100" b="1" dirty="0">
              <a:ln w="50800"/>
              <a:solidFill>
                <a:schemeClr val="bg1">
                  <a:shade val="50000"/>
                </a:schemeClr>
              </a:solidFill>
            </a:endParaRPr>
          </a:p>
        </p:txBody>
      </p:sp>
      <p:sp>
        <p:nvSpPr>
          <p:cNvPr id="3" name="2 Marcador de contenido"/>
          <p:cNvSpPr>
            <a:spLocks noGrp="1"/>
          </p:cNvSpPr>
          <p:nvPr>
            <p:ph idx="1"/>
          </p:nvPr>
        </p:nvSpPr>
        <p:spPr>
          <a:xfrm>
            <a:off x="457200" y="1600200"/>
            <a:ext cx="7931224" cy="4637112"/>
          </a:xfrm>
        </p:spPr>
        <p:txBody>
          <a:bodyPr/>
          <a:lstStyle/>
          <a:p>
            <a:pPr>
              <a:buNone/>
            </a:pPr>
            <a:r>
              <a:rPr lang="es-MX" sz="2000" dirty="0" smtClean="0"/>
              <a:t>Su descubrimiento se remonta a la invención de la primera pila por parte del científico italiano Conde Alessandri Volta.</a:t>
            </a:r>
            <a:br>
              <a:rPr lang="es-MX" sz="2000" dirty="0" smtClean="0"/>
            </a:br>
            <a:endParaRPr lang="es-MX" sz="2000" dirty="0" smtClean="0"/>
          </a:p>
          <a:p>
            <a:pPr>
              <a:buNone/>
            </a:pPr>
            <a:endParaRPr lang="es-MX" dirty="0"/>
          </a:p>
        </p:txBody>
      </p:sp>
      <p:pic>
        <p:nvPicPr>
          <p:cNvPr id="4" name="3 Imagen" descr="ALESSANDRO VOLTA.jpg"/>
          <p:cNvPicPr>
            <a:picLocks noChangeAspect="1"/>
          </p:cNvPicPr>
          <p:nvPr/>
        </p:nvPicPr>
        <p:blipFill>
          <a:blip r:embed="rId2" cstate="print"/>
          <a:stretch>
            <a:fillRect/>
          </a:stretch>
        </p:blipFill>
        <p:spPr>
          <a:xfrm>
            <a:off x="3203848" y="2636912"/>
            <a:ext cx="2781300" cy="33718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712968" cy="850106"/>
          </a:xfrm>
        </p:spPr>
        <p:style>
          <a:lnRef idx="1">
            <a:schemeClr val="dk1"/>
          </a:lnRef>
          <a:fillRef idx="2">
            <a:schemeClr val="dk1"/>
          </a:fillRef>
          <a:effectRef idx="1">
            <a:schemeClr val="dk1"/>
          </a:effectRef>
          <a:fontRef idx="minor">
            <a:schemeClr val="dk1"/>
          </a:fontRef>
        </p:style>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s-MX" sz="2800" b="1" dirty="0" smtClean="0">
                <a:ln w="50800"/>
                <a:solidFill>
                  <a:schemeClr val="bg1">
                    <a:shade val="50000"/>
                  </a:schemeClr>
                </a:solidFill>
              </a:rPr>
              <a:t>THOMAS EDISON &amp; LA CORRIENTE CONTINUA [C.C.]</a:t>
            </a:r>
            <a:endParaRPr lang="es-MX" sz="2800" b="1" dirty="0">
              <a:ln w="50800"/>
              <a:solidFill>
                <a:schemeClr val="bg1">
                  <a:shade val="50000"/>
                </a:schemeClr>
              </a:solidFill>
            </a:endParaRPr>
          </a:p>
        </p:txBody>
      </p:sp>
      <p:sp>
        <p:nvSpPr>
          <p:cNvPr id="3" name="2 Marcador de contenido"/>
          <p:cNvSpPr>
            <a:spLocks noGrp="1"/>
          </p:cNvSpPr>
          <p:nvPr>
            <p:ph idx="1"/>
          </p:nvPr>
        </p:nvSpPr>
        <p:spPr/>
        <p:txBody>
          <a:bodyPr>
            <a:normAutofit/>
          </a:bodyPr>
          <a:lstStyle/>
          <a:p>
            <a:pPr>
              <a:buNone/>
            </a:pPr>
            <a:r>
              <a:rPr lang="es-MX" sz="2000" dirty="0" smtClean="0"/>
              <a:t>Tras el descubrimiento de Thomas </a:t>
            </a:r>
            <a:r>
              <a:rPr lang="es-MX" sz="2000" dirty="0" smtClean="0"/>
              <a:t>Alva</a:t>
            </a:r>
            <a:r>
              <a:rPr lang="es-MX" sz="2000" dirty="0" smtClean="0"/>
              <a:t> Edison de la generación de electricidad en las postrimerías del siglo XIX, la corriente continua comenzó a emplearse para la transmisión de la energía eléctrica.</a:t>
            </a:r>
            <a:br>
              <a:rPr lang="es-MX" sz="2000" dirty="0" smtClean="0"/>
            </a:br>
            <a:endParaRPr lang="es-MX" sz="2000" dirty="0" smtClean="0"/>
          </a:p>
          <a:p>
            <a:pPr>
              <a:buNone/>
            </a:pPr>
            <a:endParaRPr lang="es-MX" dirty="0"/>
          </a:p>
        </p:txBody>
      </p:sp>
      <p:pic>
        <p:nvPicPr>
          <p:cNvPr id="4" name="3 Imagen" descr="Thomas_Edison2-crop.jpg"/>
          <p:cNvPicPr>
            <a:picLocks noChangeAspect="1"/>
          </p:cNvPicPr>
          <p:nvPr/>
        </p:nvPicPr>
        <p:blipFill>
          <a:blip r:embed="rId2" cstate="print"/>
          <a:stretch>
            <a:fillRect/>
          </a:stretch>
        </p:blipFill>
        <p:spPr>
          <a:xfrm>
            <a:off x="2915816" y="2996952"/>
            <a:ext cx="2951042" cy="367240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dk1"/>
          </a:lnRef>
          <a:fillRef idx="2">
            <a:schemeClr val="dk1"/>
          </a:fillRef>
          <a:effectRef idx="1">
            <a:schemeClr val="dk1"/>
          </a:effectRef>
          <a:fontRef idx="minor">
            <a:schemeClr val="dk1"/>
          </a:fontRef>
        </p:style>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Principio de Generación de Energía Eléctrica</a:t>
            </a:r>
            <a:endParaRPr lang="es-MX" b="1" dirty="0">
              <a:ln w="50800"/>
              <a:solidFill>
                <a:schemeClr val="bg1">
                  <a:shade val="50000"/>
                </a:schemeClr>
              </a:solidFill>
            </a:endParaRPr>
          </a:p>
        </p:txBody>
      </p:sp>
      <p:sp>
        <p:nvSpPr>
          <p:cNvPr id="3" name="2 Marcador de contenido"/>
          <p:cNvSpPr>
            <a:spLocks noGrp="1"/>
          </p:cNvSpPr>
          <p:nvPr>
            <p:ph idx="1"/>
          </p:nvPr>
        </p:nvSpPr>
        <p:spPr/>
        <p:txBody>
          <a:bodyPr>
            <a:normAutofit/>
          </a:bodyPr>
          <a:lstStyle/>
          <a:p>
            <a:pPr>
              <a:buNone/>
            </a:pPr>
            <a:r>
              <a:rPr lang="es-MX" sz="2000" dirty="0" smtClean="0"/>
              <a:t>El fenómeno de inducción electromagnética fue descubierto por </a:t>
            </a:r>
            <a:r>
              <a:rPr lang="es-MX" sz="2000" dirty="0" smtClean="0"/>
              <a:t>Faraday</a:t>
            </a:r>
            <a:r>
              <a:rPr lang="es-MX" sz="2000" dirty="0" smtClean="0"/>
              <a:t> </a:t>
            </a:r>
            <a:r>
              <a:rPr lang="es-MX" sz="2000" dirty="0" smtClean="0"/>
              <a:t>en el año 1830, llegando a demostrar que "cuando un conductor se mueve dentro de un campo magnético cortando líneas de fuerza, se engendra en el una fuerza electromotriz, que es directamente proporcional al flujo cortado, e inversamente proporcional al tiempo empleado </a:t>
            </a:r>
            <a:r>
              <a:rPr lang="es-MX" sz="2000" dirty="0" smtClean="0"/>
              <a:t>en hacerlo.</a:t>
            </a:r>
          </a:p>
          <a:p>
            <a:pPr>
              <a:buNone/>
            </a:pPr>
            <a:endParaRPr lang="es-MX" sz="2000" dirty="0"/>
          </a:p>
        </p:txBody>
      </p:sp>
      <p:pic>
        <p:nvPicPr>
          <p:cNvPr id="4" name="3 Imagen" descr="image002.gif"/>
          <p:cNvPicPr>
            <a:picLocks noChangeAspect="1"/>
          </p:cNvPicPr>
          <p:nvPr/>
        </p:nvPicPr>
        <p:blipFill>
          <a:blip r:embed="rId2" cstate="print"/>
          <a:stretch>
            <a:fillRect/>
          </a:stretch>
        </p:blipFill>
        <p:spPr>
          <a:xfrm>
            <a:off x="611560" y="3861048"/>
            <a:ext cx="3002733" cy="2808312"/>
          </a:xfrm>
          <a:prstGeom prst="rect">
            <a:avLst/>
          </a:prstGeom>
        </p:spPr>
      </p:pic>
      <p:pic>
        <p:nvPicPr>
          <p:cNvPr id="5" name="4 Imagen" descr="Michael_Faraday_Millikan-Gale-1906.jpg"/>
          <p:cNvPicPr>
            <a:picLocks noChangeAspect="1"/>
          </p:cNvPicPr>
          <p:nvPr/>
        </p:nvPicPr>
        <p:blipFill>
          <a:blip r:embed="rId3" cstate="print"/>
          <a:stretch>
            <a:fillRect/>
          </a:stretch>
        </p:blipFill>
        <p:spPr>
          <a:xfrm>
            <a:off x="5148064" y="3429000"/>
            <a:ext cx="2549320" cy="32403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60648"/>
            <a:ext cx="7467600" cy="1143000"/>
          </a:xfrm>
        </p:spPr>
        <p:style>
          <a:lnRef idx="1">
            <a:schemeClr val="dk1"/>
          </a:lnRef>
          <a:fillRef idx="2">
            <a:schemeClr val="dk1"/>
          </a:fillRef>
          <a:effectRef idx="1">
            <a:schemeClr val="dk1"/>
          </a:effectRef>
          <a:fontRef idx="minor">
            <a:schemeClr val="dk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GENERACION</a:t>
            </a:r>
            <a:endParaRPr lang="es-MX" b="1" dirty="0">
              <a:ln w="50800"/>
              <a:solidFill>
                <a:schemeClr val="bg1">
                  <a:shade val="50000"/>
                </a:schemeClr>
              </a:solidFill>
            </a:endParaRPr>
          </a:p>
        </p:txBody>
      </p:sp>
      <p:sp>
        <p:nvSpPr>
          <p:cNvPr id="3" name="2 Marcador de contenido"/>
          <p:cNvSpPr>
            <a:spLocks noGrp="1"/>
          </p:cNvSpPr>
          <p:nvPr>
            <p:ph idx="1"/>
          </p:nvPr>
        </p:nvSpPr>
        <p:spPr>
          <a:xfrm>
            <a:off x="179512" y="1600200"/>
            <a:ext cx="8712968" cy="4925144"/>
          </a:xfrm>
        </p:spPr>
        <p:txBody>
          <a:bodyPr>
            <a:normAutofit/>
          </a:bodyPr>
          <a:lstStyle/>
          <a:p>
            <a:pPr>
              <a:buNone/>
            </a:pPr>
            <a:r>
              <a:rPr lang="es-MX" sz="2000" dirty="0" smtClean="0"/>
              <a:t>Para conseguir sacar la corriente generada en la espira, colocamos unos colectores que giren con cada uno de los extremos de la espira y unas escobillas fijas por donde sacamos la corriente (ver imagen de mas abajo). </a:t>
            </a:r>
          </a:p>
          <a:p>
            <a:pPr>
              <a:buNone/>
            </a:pPr>
            <a:r>
              <a:rPr lang="es-MX" sz="2000" dirty="0" smtClean="0"/>
              <a:t>Si nos fijamos en los colectores estos están cortados. El motivo es para que por fuera de la espira la corriente siempre vaya en el mismo sentido (corriente continua).</a:t>
            </a:r>
            <a:endParaRPr lang="es-MX"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inamo"/>
          <p:cNvPicPr>
            <a:picLocks noChangeAspect="1" noChangeArrowheads="1"/>
          </p:cNvPicPr>
          <p:nvPr/>
        </p:nvPicPr>
        <p:blipFill>
          <a:blip r:embed="rId2" cstate="print"/>
          <a:srcRect/>
          <a:stretch>
            <a:fillRect/>
          </a:stretch>
        </p:blipFill>
        <p:spPr bwMode="auto">
          <a:xfrm>
            <a:off x="1187624" y="908720"/>
            <a:ext cx="7061327" cy="475252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91264" cy="1143000"/>
          </a:xfrm>
        </p:spPr>
        <p:style>
          <a:lnRef idx="1">
            <a:schemeClr val="dk1"/>
          </a:lnRef>
          <a:fillRef idx="2">
            <a:schemeClr val="dk1"/>
          </a:fillRef>
          <a:effectRef idx="1">
            <a:schemeClr val="dk1"/>
          </a:effectRef>
          <a:fontRef idx="minor">
            <a:schemeClr val="dk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Ventajas de CD frente a CA</a:t>
            </a:r>
            <a:endParaRPr lang="es-MX" b="1" dirty="0">
              <a:ln w="50800"/>
              <a:solidFill>
                <a:schemeClr val="bg1">
                  <a:shade val="50000"/>
                </a:schemeClr>
              </a:solidFill>
            </a:endParaRPr>
          </a:p>
        </p:txBody>
      </p:sp>
      <p:sp>
        <p:nvSpPr>
          <p:cNvPr id="3" name="2 Marcador de contenido"/>
          <p:cNvSpPr>
            <a:spLocks noGrp="1"/>
          </p:cNvSpPr>
          <p:nvPr>
            <p:ph idx="1"/>
          </p:nvPr>
        </p:nvSpPr>
        <p:spPr>
          <a:xfrm>
            <a:off x="457200" y="1600200"/>
            <a:ext cx="8363272" cy="4853136"/>
          </a:xfrm>
        </p:spPr>
        <p:txBody>
          <a:bodyPr/>
          <a:lstStyle/>
          <a:p>
            <a:pPr>
              <a:buFont typeface="Wingdings" pitchFamily="2" charset="2"/>
              <a:buChar char="q"/>
            </a:pPr>
            <a:r>
              <a:rPr lang="es-MX" dirty="0" smtClean="0"/>
              <a:t>Es mas segura, por ello se utiliza en medios de transporte.</a:t>
            </a:r>
          </a:p>
          <a:p>
            <a:pPr>
              <a:buFont typeface="Wingdings" pitchFamily="2" charset="2"/>
              <a:buChar char="q"/>
            </a:pPr>
            <a:endParaRPr lang="es-MX" dirty="0" smtClean="0"/>
          </a:p>
          <a:p>
            <a:pPr>
              <a:buFont typeface="Wingdings" pitchFamily="2" charset="2"/>
              <a:buChar char="q"/>
            </a:pPr>
            <a:r>
              <a:rPr lang="es-MX" dirty="0" smtClean="0"/>
              <a:t>Es mas manejable por lo que es pieza fundamental en la electrónica y autómatas</a:t>
            </a:r>
          </a:p>
          <a:p>
            <a:pPr>
              <a:buFont typeface="Wingdings" pitchFamily="2" charset="2"/>
              <a:buChar char="q"/>
            </a:pPr>
            <a:endParaRPr lang="es-MX" dirty="0" smtClean="0"/>
          </a:p>
          <a:p>
            <a:pPr>
              <a:buFont typeface="Wingdings" pitchFamily="2" charset="2"/>
              <a:buChar char="q"/>
            </a:pPr>
            <a:r>
              <a:rPr lang="es-MX" dirty="0" smtClean="0"/>
              <a:t>Se puede almacenar importantes cantidades de energía en CD</a:t>
            </a:r>
            <a:endParaRPr lang="es-MX"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827584" y="2852936"/>
            <a:ext cx="7740352" cy="800219"/>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MX" sz="4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CORRIENTE ALTERNA</a:t>
            </a:r>
            <a:endParaRPr lang="es-MX" sz="4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style>
          <a:lnRef idx="1">
            <a:schemeClr val="dk1"/>
          </a:lnRef>
          <a:fillRef idx="2">
            <a:schemeClr val="dk1"/>
          </a:fillRef>
          <a:effectRef idx="1">
            <a:schemeClr val="dk1"/>
          </a:effectRef>
          <a:fontRef idx="minor">
            <a:schemeClr val="dk1"/>
          </a:fontRef>
        </p:style>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INTRODUCCION</a:t>
            </a:r>
            <a:endParaRPr lang="es-MX" b="1" dirty="0">
              <a:ln w="50800"/>
              <a:solidFill>
                <a:schemeClr val="bg1">
                  <a:shade val="50000"/>
                </a:schemeClr>
              </a:solidFill>
            </a:endParaRPr>
          </a:p>
        </p:txBody>
      </p:sp>
      <p:sp>
        <p:nvSpPr>
          <p:cNvPr id="3" name="2 Marcador de contenido"/>
          <p:cNvSpPr>
            <a:spLocks noGrp="1"/>
          </p:cNvSpPr>
          <p:nvPr>
            <p:ph idx="1"/>
          </p:nvPr>
        </p:nvSpPr>
        <p:spPr/>
        <p:txBody>
          <a:bodyPr>
            <a:normAutofit/>
          </a:bodyPr>
          <a:lstStyle/>
          <a:p>
            <a:pPr>
              <a:buNone/>
            </a:pPr>
            <a:r>
              <a:rPr lang="es-MX" sz="2000" dirty="0" smtClean="0"/>
              <a:t>La característica principal de una corriente alterna es que durante un instante de tiempo un polo es negativo y el otro positivo, mientras que en el instante siguiente las polaridades se invierten tantas veces como ciclos por segundo o </a:t>
            </a:r>
            <a:r>
              <a:rPr lang="es-MX" sz="2000" dirty="0" smtClean="0"/>
              <a:t>hertzio </a:t>
            </a:r>
            <a:r>
              <a:rPr lang="es-MX" sz="2000" dirty="0" smtClean="0"/>
              <a:t>posea esa corriente.</a:t>
            </a:r>
            <a:endParaRPr lang="es-MX" sz="2000" dirty="0"/>
          </a:p>
        </p:txBody>
      </p:sp>
      <p:pic>
        <p:nvPicPr>
          <p:cNvPr id="4" name="3 Imagen" descr="ALTERNA GRAFICA.JPG"/>
          <p:cNvPicPr>
            <a:picLocks noChangeAspect="1"/>
          </p:cNvPicPr>
          <p:nvPr/>
        </p:nvPicPr>
        <p:blipFill>
          <a:blip r:embed="rId2" cstate="print"/>
          <a:stretch>
            <a:fillRect/>
          </a:stretch>
        </p:blipFill>
        <p:spPr>
          <a:xfrm>
            <a:off x="2339752" y="3284984"/>
            <a:ext cx="4536504" cy="340237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19256" cy="1143000"/>
          </a:xfrm>
        </p:spPr>
        <p:style>
          <a:lnRef idx="1">
            <a:schemeClr val="dk1"/>
          </a:lnRef>
          <a:fillRef idx="2">
            <a:schemeClr val="dk1"/>
          </a:fillRef>
          <a:effectRef idx="1">
            <a:schemeClr val="dk1"/>
          </a:effectRef>
          <a:fontRef idx="minor">
            <a:schemeClr val="dk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DESCUBRIMIENTO</a:t>
            </a:r>
            <a:endParaRPr lang="es-MX" b="1" dirty="0">
              <a:ln w="50800"/>
              <a:solidFill>
                <a:schemeClr val="bg1">
                  <a:shade val="50000"/>
                </a:schemeClr>
              </a:solidFill>
            </a:endParaRPr>
          </a:p>
        </p:txBody>
      </p:sp>
      <p:sp>
        <p:nvSpPr>
          <p:cNvPr id="6" name="5 Marcador de contenido"/>
          <p:cNvSpPr>
            <a:spLocks noGrp="1"/>
          </p:cNvSpPr>
          <p:nvPr>
            <p:ph idx="1"/>
          </p:nvPr>
        </p:nvSpPr>
        <p:spPr/>
        <p:txBody>
          <a:bodyPr>
            <a:normAutofit/>
          </a:bodyPr>
          <a:lstStyle/>
          <a:p>
            <a:pPr>
              <a:buNone/>
            </a:pPr>
            <a:r>
              <a:rPr lang="es-MX" sz="2000" dirty="0" smtClean="0"/>
              <a:t>Lo que se descubrió fue su utilización práctica, y la forma de conducirla, ya que variando la frecuencia y la amplitud de la alternancia, la conducción se efectúa de formas diferentes. </a:t>
            </a:r>
            <a:endParaRPr lang="es-MX" sz="2000" dirty="0"/>
          </a:p>
        </p:txBody>
      </p:sp>
      <p:pic>
        <p:nvPicPr>
          <p:cNvPr id="7" name="6 Imagen" descr="GENERADOR CA.jpg"/>
          <p:cNvPicPr>
            <a:picLocks noChangeAspect="1"/>
          </p:cNvPicPr>
          <p:nvPr/>
        </p:nvPicPr>
        <p:blipFill>
          <a:blip r:embed="rId2" cstate="print"/>
          <a:stretch>
            <a:fillRect/>
          </a:stretch>
        </p:blipFill>
        <p:spPr>
          <a:xfrm>
            <a:off x="4139952" y="2852936"/>
            <a:ext cx="4566073" cy="3672408"/>
          </a:xfrm>
          <a:prstGeom prst="rect">
            <a:avLst/>
          </a:prstGeom>
        </p:spPr>
      </p:pic>
      <p:pic>
        <p:nvPicPr>
          <p:cNvPr id="9" name="8 Imagen" descr="N.Tesla.JPG"/>
          <p:cNvPicPr>
            <a:picLocks noChangeAspect="1"/>
          </p:cNvPicPr>
          <p:nvPr/>
        </p:nvPicPr>
        <p:blipFill>
          <a:blip r:embed="rId3" cstate="print"/>
          <a:stretch>
            <a:fillRect/>
          </a:stretch>
        </p:blipFill>
        <p:spPr>
          <a:xfrm>
            <a:off x="467544" y="2619574"/>
            <a:ext cx="3240360" cy="423842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0"/>
            <a:ext cx="7467600" cy="1143000"/>
          </a:xfrm>
        </p:spPr>
        <p:style>
          <a:lnRef idx="1">
            <a:schemeClr val="dk1"/>
          </a:lnRef>
          <a:fillRef idx="2">
            <a:schemeClr val="dk1"/>
          </a:fillRef>
          <a:effectRef idx="1">
            <a:schemeClr val="dk1"/>
          </a:effectRef>
          <a:fontRef idx="minor">
            <a:schemeClr val="dk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GENERACION</a:t>
            </a:r>
            <a:endParaRPr lang="es-MX" b="1" dirty="0">
              <a:ln w="50800"/>
              <a:solidFill>
                <a:schemeClr val="bg1">
                  <a:shade val="50000"/>
                </a:schemeClr>
              </a:solidFill>
            </a:endParaRPr>
          </a:p>
        </p:txBody>
      </p:sp>
      <p:sp>
        <p:nvSpPr>
          <p:cNvPr id="3" name="2 Marcador de contenido"/>
          <p:cNvSpPr>
            <a:spLocks noGrp="1"/>
          </p:cNvSpPr>
          <p:nvPr>
            <p:ph idx="1"/>
          </p:nvPr>
        </p:nvSpPr>
        <p:spPr>
          <a:xfrm>
            <a:off x="251520" y="1124744"/>
            <a:ext cx="8568952" cy="4525963"/>
          </a:xfrm>
        </p:spPr>
        <p:txBody>
          <a:bodyPr>
            <a:normAutofit/>
          </a:bodyPr>
          <a:lstStyle/>
          <a:p>
            <a:pPr>
              <a:buNone/>
            </a:pPr>
            <a:r>
              <a:rPr lang="es-MX" sz="2000" dirty="0" smtClean="0"/>
              <a:t>Cuando la espira gira, el flujo del campo magnético a través de la espira cambia con el tiempo. Se produce una </a:t>
            </a:r>
            <a:r>
              <a:rPr lang="es-MX" sz="2000" dirty="0" smtClean="0"/>
              <a:t>fem</a:t>
            </a:r>
            <a:r>
              <a:rPr lang="es-MX" sz="2000" dirty="0" smtClean="0"/>
              <a:t>. Los extremos de la espira se conectan a dos anillos que giran con la espira, tal como se ve en la figura. Las conexiones al circuito externo se hacen mediante escobillas estacionarias en contacto con los anillos</a:t>
            </a:r>
            <a:r>
              <a:rPr lang="es-MX" sz="2000" dirty="0" smtClean="0"/>
              <a:t>.</a:t>
            </a:r>
          </a:p>
          <a:p>
            <a:pPr>
              <a:buNone/>
            </a:pPr>
            <a:r>
              <a:rPr lang="es-MX" sz="2000" dirty="0" smtClean="0"/>
              <a:t>Es posible generar una corriente alterna haciendo que una espira o conjunto de espiras orientadas de forma perpendicular al campo magnético giren en su seno.</a:t>
            </a:r>
            <a:endParaRPr lang="es-MX" sz="2000" dirty="0"/>
          </a:p>
        </p:txBody>
      </p:sp>
      <p:pic>
        <p:nvPicPr>
          <p:cNvPr id="5" name="4 Imagen" descr="GENERADOR CA.jpg"/>
          <p:cNvPicPr>
            <a:picLocks noChangeAspect="1"/>
          </p:cNvPicPr>
          <p:nvPr/>
        </p:nvPicPr>
        <p:blipFill>
          <a:blip r:embed="rId2" cstate="print"/>
          <a:stretch>
            <a:fillRect/>
          </a:stretch>
        </p:blipFill>
        <p:spPr>
          <a:xfrm>
            <a:off x="2915816" y="3717032"/>
            <a:ext cx="3672408" cy="29536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AC.jpg"/>
          <p:cNvPicPr>
            <a:picLocks noChangeAspect="1"/>
          </p:cNvPicPr>
          <p:nvPr/>
        </p:nvPicPr>
        <p:blipFill>
          <a:blip r:embed="rId2" cstate="print"/>
          <a:stretch>
            <a:fillRect/>
          </a:stretch>
        </p:blipFill>
        <p:spPr>
          <a:xfrm>
            <a:off x="0" y="404664"/>
            <a:ext cx="9169835" cy="580526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dk1"/>
          </a:lnRef>
          <a:fillRef idx="2">
            <a:schemeClr val="dk1"/>
          </a:fillRef>
          <a:effectRef idx="1">
            <a:schemeClr val="dk1"/>
          </a:effectRef>
          <a:fontRef idx="minor">
            <a:schemeClr val="dk1"/>
          </a:fontRef>
        </p:style>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Ventajas de CA frente a CD</a:t>
            </a:r>
            <a:endParaRPr lang="es-MX" b="1" dirty="0">
              <a:ln w="50800"/>
              <a:solidFill>
                <a:schemeClr val="bg1">
                  <a:shade val="50000"/>
                </a:schemeClr>
              </a:solidFill>
            </a:endParaRPr>
          </a:p>
        </p:txBody>
      </p:sp>
      <p:sp>
        <p:nvSpPr>
          <p:cNvPr id="3" name="2 Marcador de contenido"/>
          <p:cNvSpPr>
            <a:spLocks noGrp="1"/>
          </p:cNvSpPr>
          <p:nvPr>
            <p:ph idx="1"/>
          </p:nvPr>
        </p:nvSpPr>
        <p:spPr/>
        <p:txBody>
          <a:bodyPr>
            <a:normAutofit lnSpcReduction="10000"/>
          </a:bodyPr>
          <a:lstStyle/>
          <a:p>
            <a:pPr>
              <a:buFont typeface="Wingdings" pitchFamily="2" charset="2"/>
              <a:buChar char="q"/>
            </a:pPr>
            <a:r>
              <a:rPr lang="es-MX" dirty="0" smtClean="0"/>
              <a:t>Generación, transmisión, transformación y distribución a grandes distancias con bajas perdidas</a:t>
            </a:r>
          </a:p>
          <a:p>
            <a:pPr>
              <a:buFont typeface="Wingdings" pitchFamily="2" charset="2"/>
              <a:buChar char="q"/>
            </a:pPr>
            <a:endParaRPr lang="es-MX" dirty="0" smtClean="0"/>
          </a:p>
          <a:p>
            <a:pPr>
              <a:buFont typeface="Wingdings" pitchFamily="2" charset="2"/>
              <a:buChar char="q"/>
            </a:pPr>
            <a:r>
              <a:rPr lang="es-MX" dirty="0" smtClean="0"/>
              <a:t>Mayor versatilidad para su uso en electrodomésticos de uso común</a:t>
            </a:r>
          </a:p>
          <a:p>
            <a:pPr>
              <a:buFont typeface="Wingdings" pitchFamily="2" charset="2"/>
              <a:buChar char="q"/>
            </a:pPr>
            <a:endParaRPr lang="es-MX" dirty="0" smtClean="0"/>
          </a:p>
          <a:p>
            <a:pPr>
              <a:buFont typeface="Wingdings" pitchFamily="2" charset="2"/>
              <a:buChar char="q"/>
            </a:pPr>
            <a:r>
              <a:rPr lang="es-MX" dirty="0" smtClean="0"/>
              <a:t>Mayor estabilidad y eficiencia de generadores y sistemas polifásicos</a:t>
            </a:r>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971600" y="0"/>
            <a:ext cx="7470648" cy="2448272"/>
          </a:xfrm>
          <a:prstGeom prst="rect">
            <a:avLst/>
          </a:prstGeom>
        </p:spPr>
        <p:style>
          <a:lnRef idx="0">
            <a:scrgbClr r="0" g="0" b="0"/>
          </a:lnRef>
          <a:fillRef idx="1003">
            <a:schemeClr val="dk2"/>
          </a:fillRef>
          <a:effectRef idx="0">
            <a:scrgbClr r="0" g="0" b="0"/>
          </a:effectRef>
          <a:fontRef idx="major"/>
        </p:style>
        <p:txBody>
          <a:bodyPr vert="horz" lIns="45720" rIns="45720" anchor="t">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4600" b="1" i="0" u="none" strike="noStrike" kern="1200" cap="all" spc="0" normalizeH="0" baseline="0" noProof="0"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glow rad="228600">
                    <a:schemeClr val="accent6">
                      <a:satMod val="175000"/>
                      <a:alpha val="40000"/>
                    </a:schemeClr>
                  </a:glow>
                </a:effectLst>
                <a:uLnTx/>
                <a:uFillTx/>
                <a:latin typeface="+mj-lt"/>
                <a:ea typeface="+mj-ea"/>
                <a:cs typeface="+mj-cs"/>
              </a:rPr>
              <a:t>CORRIENTE  ALTERNA </a:t>
            </a:r>
            <a:br>
              <a:rPr kumimoji="0" lang="es-MX" sz="4600" b="1" i="0" u="none" strike="noStrike" kern="1200" cap="all" spc="0" normalizeH="0" baseline="0" noProof="0"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glow rad="228600">
                    <a:schemeClr val="accent6">
                      <a:satMod val="175000"/>
                      <a:alpha val="40000"/>
                    </a:schemeClr>
                  </a:glow>
                </a:effectLst>
                <a:uLnTx/>
                <a:uFillTx/>
                <a:latin typeface="+mj-lt"/>
                <a:ea typeface="+mj-ea"/>
                <a:cs typeface="+mj-cs"/>
              </a:rPr>
            </a:br>
            <a:r>
              <a:rPr kumimoji="0" lang="es-MX" sz="4600" b="1" i="0" u="none" strike="noStrike" kern="1200" cap="all" spc="0" normalizeH="0" baseline="0" noProof="0"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glow rad="228600">
                    <a:schemeClr val="accent6">
                      <a:satMod val="175000"/>
                      <a:alpha val="40000"/>
                    </a:schemeClr>
                  </a:glow>
                </a:effectLst>
                <a:uLnTx/>
                <a:uFillTx/>
                <a:latin typeface="+mj-lt"/>
                <a:ea typeface="+mj-ea"/>
                <a:cs typeface="+mj-cs"/>
              </a:rPr>
              <a:t>VS</a:t>
            </a:r>
            <a:br>
              <a:rPr kumimoji="0" lang="es-MX" sz="4600" b="1" i="0" u="none" strike="noStrike" kern="1200" cap="all" spc="0" normalizeH="0" baseline="0" noProof="0"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glow rad="228600">
                    <a:schemeClr val="accent6">
                      <a:satMod val="175000"/>
                      <a:alpha val="40000"/>
                    </a:schemeClr>
                  </a:glow>
                </a:effectLst>
                <a:uLnTx/>
                <a:uFillTx/>
                <a:latin typeface="+mj-lt"/>
                <a:ea typeface="+mj-ea"/>
                <a:cs typeface="+mj-cs"/>
              </a:rPr>
            </a:br>
            <a:r>
              <a:rPr kumimoji="0" lang="es-MX" sz="4600" b="1" i="0" u="none" strike="noStrike" kern="1200" cap="all" spc="0" normalizeH="0" baseline="0" noProof="0"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glow rad="228600">
                    <a:schemeClr val="accent6">
                      <a:satMod val="175000"/>
                      <a:alpha val="40000"/>
                    </a:schemeClr>
                  </a:glow>
                </a:effectLst>
                <a:uLnTx/>
                <a:uFillTx/>
                <a:latin typeface="+mj-lt"/>
                <a:ea typeface="+mj-ea"/>
                <a:cs typeface="+mj-cs"/>
              </a:rPr>
              <a:t>CORRIENTE DIRECTA</a:t>
            </a:r>
            <a:endParaRPr kumimoji="0" lang="es-MX" sz="4600" b="1" i="0" u="none" strike="noStrike" kern="1200" cap="all" spc="0" normalizeH="0" baseline="0" noProof="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glow rad="228600">
                  <a:schemeClr val="accent6">
                    <a:satMod val="175000"/>
                    <a:alpha val="40000"/>
                  </a:schemeClr>
                </a:glow>
              </a:effectLst>
              <a:uLnTx/>
              <a:uFillTx/>
              <a:latin typeface="+mj-lt"/>
              <a:ea typeface="+mj-ea"/>
              <a:cs typeface="+mj-cs"/>
            </a:endParaRPr>
          </a:p>
        </p:txBody>
      </p:sp>
      <p:pic>
        <p:nvPicPr>
          <p:cNvPr id="4" name="3 Imagen" descr="GUERRA DE LAS CORRIENTES.jpg"/>
          <p:cNvPicPr>
            <a:picLocks noChangeAspect="1"/>
          </p:cNvPicPr>
          <p:nvPr/>
        </p:nvPicPr>
        <p:blipFill>
          <a:blip r:embed="rId2" cstate="print"/>
          <a:stretch>
            <a:fillRect/>
          </a:stretch>
        </p:blipFill>
        <p:spPr>
          <a:xfrm>
            <a:off x="1619672" y="3068960"/>
            <a:ext cx="6191250" cy="347662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dk1"/>
          </a:lnRef>
          <a:fillRef idx="2">
            <a:schemeClr val="dk1"/>
          </a:fillRef>
          <a:effectRef idx="1">
            <a:schemeClr val="dk1"/>
          </a:effectRef>
          <a:fontRef idx="minor">
            <a:schemeClr val="dk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TESLA &amp; EDISON</a:t>
            </a:r>
            <a:endParaRPr lang="es-MX" b="1" dirty="0">
              <a:ln w="50800"/>
              <a:solidFill>
                <a:schemeClr val="bg1">
                  <a:shade val="50000"/>
                </a:schemeClr>
              </a:solidFill>
            </a:endParaRPr>
          </a:p>
        </p:txBody>
      </p:sp>
      <p:sp>
        <p:nvSpPr>
          <p:cNvPr id="3" name="2 Marcador de contenido"/>
          <p:cNvSpPr>
            <a:spLocks noGrp="1"/>
          </p:cNvSpPr>
          <p:nvPr>
            <p:ph idx="1"/>
          </p:nvPr>
        </p:nvSpPr>
        <p:spPr/>
        <p:txBody>
          <a:bodyPr>
            <a:normAutofit/>
          </a:bodyPr>
          <a:lstStyle/>
          <a:p>
            <a:pPr>
              <a:buNone/>
            </a:pPr>
            <a:r>
              <a:rPr lang="es-MX" sz="1600" dirty="0" smtClean="0"/>
              <a:t>Tesla fue un importante colaborador de Edison, sin embargo este no supo valorarlo y tras un acuerdo que no fue cumplido por parte de Edison en donde se le prometieron 50,000 dólares a Tesla por solucionar un problema los cuales no le pago, en ese momento Edison le comento </a:t>
            </a:r>
            <a:r>
              <a:rPr lang="es-MX" sz="1600" b="1" i="1" dirty="0" smtClean="0"/>
              <a:t>“Usted no conoce el sentido del humor de los norteamericanos”</a:t>
            </a:r>
          </a:p>
          <a:p>
            <a:pPr>
              <a:buNone/>
            </a:pPr>
            <a:endParaRPr lang="es-MX" sz="1600" b="1" i="1" dirty="0"/>
          </a:p>
        </p:txBody>
      </p:sp>
      <p:pic>
        <p:nvPicPr>
          <p:cNvPr id="4" name="3 Imagen" descr="main-qimg-2bf6eedbfb62d92c512e16d1ee0948ed.png"/>
          <p:cNvPicPr>
            <a:picLocks noChangeAspect="1"/>
          </p:cNvPicPr>
          <p:nvPr/>
        </p:nvPicPr>
        <p:blipFill>
          <a:blip r:embed="rId2" cstate="print"/>
          <a:stretch>
            <a:fillRect/>
          </a:stretch>
        </p:blipFill>
        <p:spPr>
          <a:xfrm>
            <a:off x="1115616" y="3284984"/>
            <a:ext cx="6832933" cy="32403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dk1"/>
          </a:lnRef>
          <a:fillRef idx="2">
            <a:schemeClr val="dk1"/>
          </a:fillRef>
          <a:effectRef idx="1">
            <a:schemeClr val="dk1"/>
          </a:effectRef>
          <a:fontRef idx="minor">
            <a:schemeClr val="dk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LA GUERRA</a:t>
            </a:r>
            <a:endParaRPr lang="es-MX" b="1" dirty="0">
              <a:ln w="50800"/>
              <a:solidFill>
                <a:schemeClr val="bg1">
                  <a:shade val="50000"/>
                </a:schemeClr>
              </a:solidFill>
            </a:endParaRPr>
          </a:p>
        </p:txBody>
      </p:sp>
      <p:sp>
        <p:nvSpPr>
          <p:cNvPr id="3" name="2 Marcador de contenido"/>
          <p:cNvSpPr>
            <a:spLocks noGrp="1"/>
          </p:cNvSpPr>
          <p:nvPr>
            <p:ph idx="1"/>
          </p:nvPr>
        </p:nvSpPr>
        <p:spPr/>
        <p:txBody>
          <a:bodyPr/>
          <a:lstStyle/>
          <a:p>
            <a:pPr>
              <a:buNone/>
            </a:pPr>
            <a:r>
              <a:rPr lang="es-MX" dirty="0" smtClean="0"/>
              <a:t>Durante la guerra de las corrientes, Edison intento desprestigiar la CA, demostrando lo peligrosa que era. Usando para ello a un elefante.</a:t>
            </a:r>
            <a:endParaRPr lang="es-MX" dirty="0"/>
          </a:p>
        </p:txBody>
      </p:sp>
      <p:sp>
        <p:nvSpPr>
          <p:cNvPr id="4" name="3 Botón de acción: Hacia delante o Siguiente">
            <a:hlinkClick r:id="" action="ppaction://hlinkshowjump?jump=nextslide" highlightClick="1"/>
          </p:cNvPr>
          <p:cNvSpPr/>
          <p:nvPr/>
        </p:nvSpPr>
        <p:spPr>
          <a:xfrm>
            <a:off x="3131840" y="4005064"/>
            <a:ext cx="2088232" cy="136815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dk1"/>
          </a:lnRef>
          <a:fillRef idx="2">
            <a:schemeClr val="dk1"/>
          </a:fillRef>
          <a:effectRef idx="1">
            <a:schemeClr val="dk1"/>
          </a:effectRef>
          <a:fontRef idx="minor">
            <a:schemeClr val="dk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El Ganador</a:t>
            </a:r>
            <a:endParaRPr lang="es-MX" b="1" dirty="0">
              <a:ln w="50800"/>
              <a:solidFill>
                <a:schemeClr val="bg1">
                  <a:shade val="50000"/>
                </a:schemeClr>
              </a:solidFill>
            </a:endParaRPr>
          </a:p>
        </p:txBody>
      </p:sp>
      <p:sp>
        <p:nvSpPr>
          <p:cNvPr id="3" name="2 Marcador de contenido"/>
          <p:cNvSpPr>
            <a:spLocks noGrp="1"/>
          </p:cNvSpPr>
          <p:nvPr>
            <p:ph idx="1"/>
          </p:nvPr>
        </p:nvSpPr>
        <p:spPr>
          <a:xfrm>
            <a:off x="611560" y="1700808"/>
            <a:ext cx="7467600" cy="4525963"/>
          </a:xfrm>
        </p:spPr>
        <p:txBody>
          <a:bodyPr>
            <a:normAutofit/>
          </a:bodyPr>
          <a:lstStyle/>
          <a:p>
            <a:pPr>
              <a:buNone/>
            </a:pPr>
            <a:r>
              <a:rPr lang="es-MX" sz="2000" dirty="0" smtClean="0"/>
              <a:t>Pese a ello la corriente alterna se impuso, por sus  bajas perdidas en los procesos de producción de electricidad.</a:t>
            </a:r>
          </a:p>
          <a:p>
            <a:pPr>
              <a:buNone/>
            </a:pPr>
            <a:r>
              <a:rPr lang="es-MX" sz="2000" dirty="0" smtClean="0"/>
              <a:t>El peligro que representaba la CA para las personas se soluciono colocando los tendidos a gran altura y adaptando medidas de seguridad en su manejo</a:t>
            </a:r>
            <a:endParaRPr lang="es-MX" sz="2000" dirty="0"/>
          </a:p>
        </p:txBody>
      </p:sp>
      <p:pic>
        <p:nvPicPr>
          <p:cNvPr id="4" name="3 Imagen" descr="439345655_880.jpg"/>
          <p:cNvPicPr>
            <a:picLocks noChangeAspect="1"/>
          </p:cNvPicPr>
          <p:nvPr/>
        </p:nvPicPr>
        <p:blipFill>
          <a:blip r:embed="rId2" cstate="print"/>
          <a:stretch>
            <a:fillRect/>
          </a:stretch>
        </p:blipFill>
        <p:spPr>
          <a:xfrm>
            <a:off x="0" y="3573016"/>
            <a:ext cx="3377952" cy="2858592"/>
          </a:xfrm>
          <a:prstGeom prst="rect">
            <a:avLst/>
          </a:prstGeom>
        </p:spPr>
      </p:pic>
      <p:pic>
        <p:nvPicPr>
          <p:cNvPr id="5" name="4 Imagen" descr="rural2.jpg"/>
          <p:cNvPicPr>
            <a:picLocks noChangeAspect="1"/>
          </p:cNvPicPr>
          <p:nvPr/>
        </p:nvPicPr>
        <p:blipFill>
          <a:blip r:embed="rId3" cstate="print"/>
          <a:stretch>
            <a:fillRect/>
          </a:stretch>
        </p:blipFill>
        <p:spPr>
          <a:xfrm>
            <a:off x="4788024" y="3501008"/>
            <a:ext cx="3168352" cy="308323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dk1"/>
          </a:lnRef>
          <a:fillRef idx="2">
            <a:schemeClr val="dk1"/>
          </a:fillRef>
          <a:effectRef idx="1">
            <a:schemeClr val="dk1"/>
          </a:effectRef>
          <a:fontRef idx="minor">
            <a:schemeClr val="dk1"/>
          </a:fontRef>
        </p:style>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Feria Universal de Chicago (1893)</a:t>
            </a:r>
            <a:endParaRPr lang="es-MX" b="1" dirty="0">
              <a:ln w="50800"/>
              <a:solidFill>
                <a:schemeClr val="bg1">
                  <a:shade val="50000"/>
                </a:schemeClr>
              </a:solidFill>
            </a:endParaRPr>
          </a:p>
        </p:txBody>
      </p:sp>
      <p:sp>
        <p:nvSpPr>
          <p:cNvPr id="3" name="2 Marcador de contenido"/>
          <p:cNvSpPr>
            <a:spLocks noGrp="1"/>
          </p:cNvSpPr>
          <p:nvPr>
            <p:ph idx="1"/>
          </p:nvPr>
        </p:nvSpPr>
        <p:spPr/>
        <p:txBody>
          <a:bodyPr>
            <a:normAutofit/>
          </a:bodyPr>
          <a:lstStyle/>
          <a:p>
            <a:pPr>
              <a:buNone/>
            </a:pPr>
            <a:r>
              <a:rPr lang="es-MX" sz="2000" dirty="0" smtClean="0"/>
              <a:t>Finalmente para consolidar el uso de la corriente alterna, fue en la Feria Universal de Chicago de 1983 donde el entonces </a:t>
            </a:r>
            <a:r>
              <a:rPr lang="es-MX" sz="2000" dirty="0" smtClean="0"/>
              <a:t>presidente de los Estados Unidos Stephen </a:t>
            </a:r>
            <a:r>
              <a:rPr lang="es-MX" sz="2000" dirty="0" smtClean="0"/>
              <a:t>Grover</a:t>
            </a:r>
            <a:r>
              <a:rPr lang="es-MX" sz="2000" dirty="0" smtClean="0"/>
              <a:t> </a:t>
            </a:r>
            <a:r>
              <a:rPr lang="es-MX" sz="2000" dirty="0" smtClean="0"/>
              <a:t>Cleveland (18 </a:t>
            </a:r>
            <a:r>
              <a:rPr lang="es-MX" sz="2000" dirty="0" smtClean="0"/>
              <a:t>de marzo de 1837 - 24 de junio de 1908</a:t>
            </a:r>
            <a:r>
              <a:rPr lang="es-MX" sz="2000" dirty="0" smtClean="0"/>
              <a:t>) encendió 100,000 focos incandescentes alimentados por CA.</a:t>
            </a:r>
            <a:endParaRPr lang="es-MX" sz="2000" dirty="0"/>
          </a:p>
        </p:txBody>
      </p:sp>
      <p:pic>
        <p:nvPicPr>
          <p:cNvPr id="4" name="3 Imagen" descr="Feria muldial de Chicago 1893.jpg"/>
          <p:cNvPicPr>
            <a:picLocks noChangeAspect="1"/>
          </p:cNvPicPr>
          <p:nvPr/>
        </p:nvPicPr>
        <p:blipFill>
          <a:blip r:embed="rId2" cstate="print"/>
          <a:stretch>
            <a:fillRect/>
          </a:stretch>
        </p:blipFill>
        <p:spPr>
          <a:xfrm>
            <a:off x="1763688" y="3284984"/>
            <a:ext cx="5043017" cy="32403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931224" cy="1143000"/>
          </a:xfrm>
        </p:spPr>
        <p:style>
          <a:lnRef idx="1">
            <a:schemeClr val="dk1"/>
          </a:lnRef>
          <a:fillRef idx="2">
            <a:schemeClr val="dk1"/>
          </a:fillRef>
          <a:effectRef idx="1">
            <a:schemeClr val="dk1"/>
          </a:effectRef>
          <a:fontRef idx="minor">
            <a:schemeClr val="dk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algn="ctr"/>
            <a:r>
              <a:rPr lang="es-MX" b="1" dirty="0" smtClean="0">
                <a:ln w="50800"/>
                <a:solidFill>
                  <a:schemeClr val="bg1">
                    <a:shade val="50000"/>
                  </a:schemeClr>
                </a:solidFill>
              </a:rPr>
              <a:t>Bibliografía</a:t>
            </a:r>
            <a:endParaRPr lang="es-MX" b="1" dirty="0">
              <a:ln w="50800"/>
              <a:solidFill>
                <a:schemeClr val="bg1">
                  <a:shade val="50000"/>
                </a:schemeClr>
              </a:solidFill>
            </a:endParaRPr>
          </a:p>
        </p:txBody>
      </p:sp>
      <p:sp>
        <p:nvSpPr>
          <p:cNvPr id="3" name="2 Marcador de contenido"/>
          <p:cNvSpPr>
            <a:spLocks noGrp="1"/>
          </p:cNvSpPr>
          <p:nvPr>
            <p:ph idx="1"/>
          </p:nvPr>
        </p:nvSpPr>
        <p:spPr/>
        <p:txBody>
          <a:bodyPr>
            <a:normAutofit/>
          </a:bodyPr>
          <a:lstStyle/>
          <a:p>
            <a:pPr>
              <a:buFont typeface="Wingdings" pitchFamily="2" charset="2"/>
              <a:buChar char="q"/>
            </a:pPr>
            <a:r>
              <a:rPr lang="es-MX" sz="1800" dirty="0" smtClean="0"/>
              <a:t>http://todoproductividad.blogspot.mx/2012/09/ventajas-y-aplicaciones-de-los-sistemas.html</a:t>
            </a:r>
          </a:p>
          <a:p>
            <a:pPr>
              <a:buFont typeface="Wingdings" pitchFamily="2" charset="2"/>
              <a:buChar char="q"/>
            </a:pPr>
            <a:r>
              <a:rPr lang="es-MX" sz="1800" dirty="0" smtClean="0"/>
              <a:t>http://www.todoexpertos.com/categorias/casa-y-jardin/electricidad-del-hogar/respuestas/1986083/por-que-se-usa-la-corriente-continua-en-lineas-de-ferrocarril-automatas-fotovoltaica-etc</a:t>
            </a:r>
          </a:p>
          <a:p>
            <a:pPr>
              <a:buFont typeface="Wingdings" pitchFamily="2" charset="2"/>
              <a:buChar char="q"/>
            </a:pPr>
            <a:r>
              <a:rPr lang="es-MX" sz="1800" dirty="0" smtClean="0"/>
              <a:t>http://www.asifunciona.com/electrotecnia/ke_corriente_directa/ke_corriente_directa_1.htm</a:t>
            </a:r>
          </a:p>
          <a:p>
            <a:pPr>
              <a:buFont typeface="Wingdings" pitchFamily="2" charset="2"/>
              <a:buChar char="q"/>
            </a:pPr>
            <a:r>
              <a:rPr lang="es-MX" sz="1800" dirty="0" smtClean="0"/>
              <a:t>http://www.asifunciona.com/electrotecnia/ke_corriente_alterna/ke_corriente_alterna_1.htm</a:t>
            </a:r>
          </a:p>
          <a:p>
            <a:pPr>
              <a:buFont typeface="Wingdings" pitchFamily="2" charset="2"/>
              <a:buChar char="q"/>
            </a:pPr>
            <a:r>
              <a:rPr lang="es-MX" sz="1800" dirty="0" smtClean="0">
                <a:hlinkClick r:id="rId2"/>
              </a:rPr>
              <a:t>http://</a:t>
            </a:r>
            <a:r>
              <a:rPr lang="es-MX" sz="1800" dirty="0" smtClean="0">
                <a:hlinkClick r:id="rId2"/>
              </a:rPr>
              <a:t>www.fisicanet.com.ar/fisica/electrodinamica/ap16_aplicaciones_del_fenomeno_de_la_ind</a:t>
            </a:r>
            <a:endParaRPr lang="es-MX" sz="1800" dirty="0" smtClean="0"/>
          </a:p>
          <a:p>
            <a:pPr>
              <a:buFont typeface="Wingdings" pitchFamily="2" charset="2"/>
              <a:buChar char="q"/>
            </a:pPr>
            <a:r>
              <a:rPr lang="es-MX" sz="1800" dirty="0" smtClean="0"/>
              <a:t>Electricidad y Magnetismo 6° Edición/ </a:t>
            </a:r>
            <a:r>
              <a:rPr lang="es-MX" sz="1800" dirty="0" smtClean="0"/>
              <a:t>Searway</a:t>
            </a:r>
            <a:endParaRPr lang="es-MX" sz="1800" dirty="0"/>
          </a:p>
        </p:txBody>
      </p:sp>
    </p:spTree>
  </p:cSld>
  <p:clrMapOvr>
    <a:masterClrMapping/>
  </p:clrMapOvr>
</p:sld>
</file>

<file path=ppt/theme/theme1.xml><?xml version="1.0" encoding="utf-8"?>
<a:theme xmlns:a="http://schemas.openxmlformats.org/drawingml/2006/main" name="Técnico">
  <a:themeElements>
    <a:clrScheme name="Escala de grise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410</TotalTime>
  <Words>802</Words>
  <Application>Microsoft Office PowerPoint</Application>
  <PresentationFormat>Presentación en pantalla (4:3)</PresentationFormat>
  <Paragraphs>54</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Técnico</vt:lpstr>
      <vt:lpstr>CORRIENTE ALTERNA VS CORRIENTE CONTINUA</vt:lpstr>
      <vt:lpstr>Diapositiva 2</vt:lpstr>
      <vt:lpstr>INTRODUCCION</vt:lpstr>
      <vt:lpstr>DESCUBRIMIENTO</vt:lpstr>
      <vt:lpstr>THOMAS EDISON &amp; LA CORRIENTE CONTINUA [C.C.]</vt:lpstr>
      <vt:lpstr>Principio de Generación de Energía Eléctrica</vt:lpstr>
      <vt:lpstr>GENERACION</vt:lpstr>
      <vt:lpstr>Diapositiva 8</vt:lpstr>
      <vt:lpstr>Ventajas de CD frente a CA</vt:lpstr>
      <vt:lpstr>Diapositiva 10</vt:lpstr>
      <vt:lpstr>INTRODUCCION</vt:lpstr>
      <vt:lpstr>DESCUBRIMIENTO</vt:lpstr>
      <vt:lpstr>GENERACION</vt:lpstr>
      <vt:lpstr>Diapositiva 14</vt:lpstr>
      <vt:lpstr>Ventajas de CA frente a CD</vt:lpstr>
      <vt:lpstr>Diapositiva 16</vt:lpstr>
      <vt:lpstr>TESLA &amp; EDISON</vt:lpstr>
      <vt:lpstr>LA GUERRA</vt:lpstr>
      <vt:lpstr>El Ganador</vt:lpstr>
      <vt:lpstr>Feria Universal de Chicago (1893)</vt:lpstr>
      <vt:lpstr>Bibliografía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CORRIENTE ALTERNA VS CORRIENTE CONTINUA</dc:title>
  <dc:creator>Jesus Martin</dc:creator>
  <cp:lastModifiedBy>Jesus Martin</cp:lastModifiedBy>
  <cp:revision>42</cp:revision>
  <dcterms:created xsi:type="dcterms:W3CDTF">2014-11-27T04:03:15Z</dcterms:created>
  <dcterms:modified xsi:type="dcterms:W3CDTF">2014-11-28T07:34:31Z</dcterms:modified>
</cp:coreProperties>
</file>